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0"/>
  </p:notesMasterIdLst>
  <p:sldIdLst>
    <p:sldId id="256" r:id="rId5"/>
    <p:sldId id="271" r:id="rId6"/>
    <p:sldId id="268" r:id="rId7"/>
    <p:sldId id="267" r:id="rId8"/>
    <p:sldId id="269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10/18/2015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molecular dynamics</a:t>
            </a: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Introduction to</a:t>
            </a:r>
            <a:br>
              <a:rPr lang="en-US" sz="3600" dirty="0" smtClean="0"/>
            </a:br>
            <a:r>
              <a:rPr lang="en-US" sz="3600" dirty="0" smtClean="0"/>
              <a:t>Molecular</a:t>
            </a:r>
            <a:br>
              <a:rPr lang="en-US" sz="3600" dirty="0" smtClean="0"/>
            </a:br>
            <a:r>
              <a:rPr lang="en-US" sz="3600" dirty="0" smtClean="0"/>
              <a:t>Dynamics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5779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ks.uiuc.edu/Research/vmd/vmd-1.9/images/msmsstmvpot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434975"/>
            <a:ext cx="5584825" cy="5584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324319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Minimal requirements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Ab initio MD 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Derivation </a:t>
            </a:r>
            <a:r>
              <a:rPr lang="en-US" dirty="0" smtClean="0"/>
              <a:t>of </a:t>
            </a:r>
            <a:r>
              <a:rPr lang="en-US" dirty="0" smtClean="0"/>
              <a:t>a classical 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02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77800"/>
            <a:ext cx="9245890" cy="880369"/>
          </a:xfrm>
        </p:spPr>
        <p:txBody>
          <a:bodyPr/>
          <a:lstStyle/>
          <a:p>
            <a:r>
              <a:rPr lang="en-US" dirty="0" smtClean="0"/>
              <a:t>Minimal Requirements to Run a Simulation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07" y="685800"/>
            <a:ext cx="6090193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Hamiltonian (Force-Field)</a:t>
            </a:r>
          </a:p>
          <a:p>
            <a:pPr marL="285750" lvl="1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An environment for the system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Heat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Pressure bath</a:t>
            </a:r>
          </a:p>
          <a:p>
            <a:pPr marL="742950" lvl="2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Boundary conditions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 starting conformation for every particle in the system: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C</a:t>
            </a:r>
            <a:r>
              <a:rPr lang="en-US" dirty="0" smtClean="0"/>
              <a:t>oordinates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/>
              <a:t>V</a:t>
            </a:r>
            <a:r>
              <a:rPr lang="en-US" dirty="0" smtClean="0"/>
              <a:t>elocities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/>
              <a:t>A solver of Newton’s equations for the system</a:t>
            </a:r>
          </a:p>
          <a:p>
            <a:pPr marL="285750" lvl="2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Specify which quantities to compute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Time-evolution of coordinates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Thermodynamic quantities (T, P, V, density)</a:t>
            </a:r>
          </a:p>
          <a:p>
            <a:pPr marL="742950" lvl="3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Evaluation of the potential terms</a:t>
            </a:r>
          </a:p>
        </p:txBody>
      </p:sp>
      <p:pic>
        <p:nvPicPr>
          <p:cNvPr id="1026" name="Picture 2" descr="http://images.clipartpanda.com/kids-cooking-clipart-aTeKn9G6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3023852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2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MD </a:t>
            </a:r>
            <a:r>
              <a:rPr lang="en-US" sz="3200" dirty="0"/>
              <a:t>in the Born-Oppenheimer </a:t>
            </a:r>
            <a:r>
              <a:rPr lang="en-US" sz="3200" dirty="0" smtClean="0"/>
              <a:t>approx.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 Freeze the positions of the nuclei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.</a:t>
                </a:r>
              </a:p>
              <a:p>
                <a:pPr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2.</a:t>
                </a:r>
                <a:r>
                  <a:rPr lang="en-US" dirty="0" smtClean="0"/>
                  <a:t> Solve the time-independent Schrodinger equations for the electrons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algn="ctr"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&lt;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∙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3.</a:t>
                </a:r>
                <a:r>
                  <a:rPr lang="en-US" dirty="0" smtClean="0"/>
                  <a:t> Use </a:t>
                </a:r>
                <a:r>
                  <a:rPr lang="en-US" dirty="0" err="1" smtClean="0"/>
                  <a:t>eigen</a:t>
                </a:r>
                <a:r>
                  <a:rPr lang="en-US" dirty="0" smtClean="0"/>
                  <a:t>-energy of the electronic </a:t>
                </a:r>
                <a:r>
                  <a:rPr lang="en-US" i="1" dirty="0" smtClean="0"/>
                  <a:t>ground state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as the potential to </a:t>
                </a:r>
                <a:r>
                  <a:rPr lang="en-US" i="1" dirty="0" smtClean="0"/>
                  <a:t>classically</a:t>
                </a:r>
                <a:r>
                  <a:rPr lang="en-US" dirty="0" smtClean="0"/>
                  <a:t> update the positions of the nuclei from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𝐽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  <a:p>
                <a:pPr marL="282575" indent="-282575"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2"/>
                    </a:solidFill>
                  </a:rPr>
                  <a:t>4.</a:t>
                </a:r>
                <a:r>
                  <a:rPr lang="en-US" dirty="0" smtClean="0"/>
                  <a:t> Go to step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1.</a:t>
                </a:r>
                <a:r>
                  <a:rPr lang="en-US" dirty="0" smtClean="0"/>
                  <a:t>, with time now </a:t>
                </a:r>
                <a:r>
                  <a:rPr lang="en-US" i="1" dirty="0" err="1" smtClean="0"/>
                  <a:t>t+dt</a:t>
                </a:r>
                <a:r>
                  <a:rPr lang="en-US" dirty="0"/>
                  <a:t> </a:t>
                </a:r>
                <a:r>
                  <a:rPr lang="en-US" dirty="0" smtClean="0"/>
                  <a:t>and update  the electronic ground state.</a:t>
                </a:r>
                <a:endParaRPr lang="en-US" i="1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5519716"/>
              </a:xfrm>
              <a:prstGeom prst="rect">
                <a:avLst/>
              </a:prstGeom>
              <a:blipFill rotWithShape="1">
                <a:blip r:embed="rId2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>
            <a:off x="2819400" y="41910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ks.uiuc.edu/Research/vmd/vmd-1.9/images/c60_orb104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0" y="4267200"/>
            <a:ext cx="205079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514372"/>
          </a:xfrm>
        </p:spPr>
        <p:txBody>
          <a:bodyPr/>
          <a:lstStyle/>
          <a:p>
            <a:r>
              <a:rPr lang="en-US" sz="3200" dirty="0" smtClean="0"/>
              <a:t>The classical</a:t>
            </a:r>
            <a:r>
              <a:rPr lang="en-US" sz="3200" dirty="0" smtClean="0"/>
              <a:t> </a:t>
            </a:r>
            <a:r>
              <a:rPr lang="en-US" sz="3200" dirty="0" smtClean="0"/>
              <a:t>Force-Field (FF)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1847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/>
                  <a:t>The effective </a:t>
                </a:r>
                <a:r>
                  <a:rPr lang="en-US" dirty="0"/>
                  <a:t>H</a:t>
                </a:r>
                <a:r>
                  <a:rPr lang="en-US" dirty="0" smtClean="0"/>
                  <a:t>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has a complex dependence on the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chemeClr val="tx1"/>
                    </a:solidFill>
                  </a:rPr>
                  <a:t>Expansion in multi-body terms: </a:t>
                </a:r>
              </a:p>
              <a:p>
                <a:pPr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&lt;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+</a:t>
                </a: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Finding </a:t>
                </a:r>
                <a:r>
                  <a:rPr lang="en-US" i="1" dirty="0" smtClean="0"/>
                  <a:t>analytical </a:t>
                </a:r>
                <a:r>
                  <a:rPr lang="en-US" i="1" dirty="0" smtClean="0"/>
                  <a:t>expressions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</m:t>
                    </m:r>
                  </m:oMath>
                </a14:m>
                <a:r>
                  <a:rPr lang="en-US" dirty="0" smtClean="0">
                    <a:latin typeface="+mn-lt"/>
                  </a:rPr>
                  <a:t> defines </a:t>
                </a:r>
                <a:r>
                  <a:rPr lang="en-US" dirty="0" smtClean="0">
                    <a:latin typeface="+mn-lt"/>
                  </a:rPr>
                  <a:t>a classical force-field.</a:t>
                </a:r>
                <a:endParaRPr lang="en-US" dirty="0" smtClean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>
                    <a:latin typeface="+mn-lt"/>
                  </a:rPr>
                  <a:t>The more terms, the more accurate</a:t>
                </a:r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𝑈𝑑𝑡</m:t>
                    </m:r>
                  </m:oMath>
                </a14:m>
                <a:endParaRPr lang="en-US" dirty="0" smtClean="0"/>
              </a:p>
              <a:p>
                <a:pPr marL="282575" indent="-282575" algn="ctr">
                  <a:lnSpc>
                    <a:spcPct val="150000"/>
                  </a:lnSpc>
                  <a:buClr>
                    <a:schemeClr val="tx2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𝑑𝑡</m:t>
                        </m:r>
                      </m:e>
                    </m:d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dt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1" y="533400"/>
                <a:ext cx="8763000" cy="3433056"/>
              </a:xfrm>
              <a:prstGeom prst="rect">
                <a:avLst/>
              </a:prstGeom>
              <a:blipFill rotWithShape="1"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2918745" y="2819400"/>
            <a:ext cx="228600" cy="9144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0033" y="3962400"/>
            <a:ext cx="87255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 Force-Field </a:t>
            </a:r>
            <a:r>
              <a:rPr lang="en-US" b="1" dirty="0" smtClean="0"/>
              <a:t>bypasses</a:t>
            </a:r>
            <a:r>
              <a:rPr lang="en-US" dirty="0" smtClean="0"/>
              <a:t> calculation of the electronic ground state at each time step!</a:t>
            </a:r>
          </a:p>
        </p:txBody>
      </p:sp>
      <p:sp>
        <p:nvSpPr>
          <p:cNvPr id="5" name="Circular Arrow 4"/>
          <p:cNvSpPr/>
          <p:nvPr/>
        </p:nvSpPr>
        <p:spPr>
          <a:xfrm>
            <a:off x="2461545" y="4953000"/>
            <a:ext cx="914400" cy="990600"/>
          </a:xfrm>
          <a:prstGeom prst="circularArrow">
            <a:avLst>
              <a:gd name="adj1" fmla="val 14961"/>
              <a:gd name="adj2" fmla="val 1142319"/>
              <a:gd name="adj3" fmla="val 18617738"/>
              <a:gd name="adj4" fmla="val 10800000"/>
              <a:gd name="adj5" fmla="val 12500"/>
            </a:avLst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052" name="Picture 4" descr="http://www.godunov.com/bucky/buckyball-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19600"/>
            <a:ext cx="1933575" cy="193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2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5127</TotalTime>
  <Words>564</Words>
  <Application>Microsoft Office PowerPoint</Application>
  <PresentationFormat>On-screen Show (4:3)</PresentationFormat>
  <Paragraphs>42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Powerpoint-Template_HFIR-SNS</vt:lpstr>
      <vt:lpstr>Introduction to Molecular Dynamics </vt:lpstr>
      <vt:lpstr>Outline</vt:lpstr>
      <vt:lpstr>Minimal Requirements to Run a Simulation</vt:lpstr>
      <vt:lpstr>MD in the Born-Oppenheimer approx.</vt:lpstr>
      <vt:lpstr>The classical Force-Field (FF)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141</cp:revision>
  <dcterms:created xsi:type="dcterms:W3CDTF">2014-04-28T13:33:12Z</dcterms:created>
  <dcterms:modified xsi:type="dcterms:W3CDTF">2015-10-18T15:31:43Z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